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4"/>
  </p:sldMasterIdLst>
  <p:notesMasterIdLst>
    <p:notesMasterId r:id="rId7"/>
  </p:notesMasterIdLst>
  <p:sldIdLst>
    <p:sldId id="256" r:id="rId5"/>
    <p:sldId id="257" r:id="rId6"/>
  </p:sldIdLst>
  <p:sldSz cx="10691813" cy="7559675"/>
  <p:notesSz cx="6797675" cy="99298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>
          <p15:clr>
            <a:srgbClr val="A4A3A4"/>
          </p15:clr>
        </p15:guide>
        <p15:guide id="2" pos="649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CD5D4"/>
    <a:srgbClr val="F99F9D"/>
    <a:srgbClr val="FAB4B2"/>
    <a:srgbClr val="F1FA9E"/>
    <a:srgbClr val="0D6930"/>
    <a:srgbClr val="EDF977"/>
    <a:srgbClr val="F9EAB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876"/>
    <p:restoredTop sz="94705"/>
  </p:normalViewPr>
  <p:slideViewPr>
    <p:cSldViewPr snapToGrid="0" snapToObjects="1">
      <p:cViewPr varScale="1">
        <p:scale>
          <a:sx n="95" d="100"/>
          <a:sy n="95" d="100"/>
        </p:scale>
        <p:origin x="1704" y="90"/>
      </p:cViewPr>
      <p:guideLst>
        <p:guide orient="horz" pos="2381"/>
        <p:guide pos="649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60045" cy="36004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CCC767-4D08-B649-8B6A-63111BEF20DE}" type="datetimeFigureOut">
              <a:rPr lang="it-IT" smtClean="0"/>
              <a:t>15/10/2024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030288" y="1241425"/>
            <a:ext cx="4737100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768" y="4778722"/>
            <a:ext cx="5438140" cy="390986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31600"/>
            <a:ext cx="2945659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50443" y="9431600"/>
            <a:ext cx="2945659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1EEE85-BA52-EF4B-8E17-21D7E00C81A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958666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81EEE85-BA52-EF4B-8E17-21D7E00C81AC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875076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81EEE85-BA52-EF4B-8E17-21D7E00C81AC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84142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1237197"/>
            <a:ext cx="9088041" cy="2631887"/>
          </a:xfrm>
        </p:spPr>
        <p:txBody>
          <a:bodyPr anchor="b"/>
          <a:lstStyle>
            <a:lvl1pPr algn="ctr">
              <a:defRPr sz="6614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DD6FA-E2AF-DC43-858D-1B8D02180AEC}" type="datetimeFigureOut">
              <a:rPr lang="it-IT" smtClean="0"/>
              <a:t>15/10/2024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0D06D-47A6-3446-AC4F-D121D293084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137334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DD6FA-E2AF-DC43-858D-1B8D02180AEC}" type="datetimeFigureOut">
              <a:rPr lang="it-IT" smtClean="0"/>
              <a:t>15/10/2024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0D06D-47A6-3446-AC4F-D121D293084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363478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402483"/>
            <a:ext cx="2305422" cy="6406475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402483"/>
            <a:ext cx="6782619" cy="6406475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DD6FA-E2AF-DC43-858D-1B8D02180AEC}" type="datetimeFigureOut">
              <a:rPr lang="it-IT" smtClean="0"/>
              <a:t>15/10/2024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0D06D-47A6-3446-AC4F-D121D293084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31873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DD6FA-E2AF-DC43-858D-1B8D02180AEC}" type="datetimeFigureOut">
              <a:rPr lang="it-IT" smtClean="0"/>
              <a:t>15/10/2024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0D06D-47A6-3446-AC4F-D121D293084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99918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1884671"/>
            <a:ext cx="9221689" cy="314461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5059035"/>
            <a:ext cx="9221689" cy="1653678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/>
                </a:solidFill>
              </a:defRPr>
            </a:lvl1pPr>
            <a:lvl2pPr marL="503972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DD6FA-E2AF-DC43-858D-1B8D02180AEC}" type="datetimeFigureOut">
              <a:rPr lang="it-IT" smtClean="0"/>
              <a:t>15/10/2024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0D06D-47A6-3446-AC4F-D121D293084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237882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2012414"/>
            <a:ext cx="4544021" cy="4796544"/>
          </a:xfrm>
        </p:spPr>
        <p:txBody>
          <a:bodyPr/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2012414"/>
            <a:ext cx="4544021" cy="4796544"/>
          </a:xfrm>
        </p:spPr>
        <p:txBody>
          <a:bodyPr/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DD6FA-E2AF-DC43-858D-1B8D02180AEC}" type="datetimeFigureOut">
              <a:rPr lang="it-IT" smtClean="0"/>
              <a:t>15/10/2024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0D06D-47A6-3446-AC4F-D121D293084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34948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402484"/>
            <a:ext cx="9221689" cy="1461188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1853171"/>
            <a:ext cx="4523137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2761381"/>
            <a:ext cx="4523137" cy="4061576"/>
          </a:xfrm>
        </p:spPr>
        <p:txBody>
          <a:bodyPr/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1853171"/>
            <a:ext cx="4545413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2761381"/>
            <a:ext cx="4545413" cy="4061576"/>
          </a:xfrm>
        </p:spPr>
        <p:txBody>
          <a:bodyPr/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DD6FA-E2AF-DC43-858D-1B8D02180AEC}" type="datetimeFigureOut">
              <a:rPr lang="it-IT" smtClean="0"/>
              <a:t>15/10/2024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0D06D-47A6-3446-AC4F-D121D293084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968518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DD6FA-E2AF-DC43-858D-1B8D02180AEC}" type="datetimeFigureOut">
              <a:rPr lang="it-IT" smtClean="0"/>
              <a:t>15/10/2024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0D06D-47A6-3446-AC4F-D121D293084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152686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DD6FA-E2AF-DC43-858D-1B8D02180AEC}" type="datetimeFigureOut">
              <a:rPr lang="it-IT" smtClean="0"/>
              <a:t>15/10/2024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0D06D-47A6-3446-AC4F-D121D293084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193741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1088455"/>
            <a:ext cx="5412730" cy="5372269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DD6FA-E2AF-DC43-858D-1B8D02180AEC}" type="datetimeFigureOut">
              <a:rPr lang="it-IT" smtClean="0"/>
              <a:t>15/10/2024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0D06D-47A6-3446-AC4F-D121D293084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836670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1088455"/>
            <a:ext cx="5412730" cy="5372269"/>
          </a:xfrm>
        </p:spPr>
        <p:txBody>
          <a:bodyPr anchor="t"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DD6FA-E2AF-DC43-858D-1B8D02180AEC}" type="datetimeFigureOut">
              <a:rPr lang="it-IT" smtClean="0"/>
              <a:t>15/10/2024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0D06D-47A6-3446-AC4F-D121D293084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431471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8DD6FA-E2AF-DC43-858D-1B8D02180AEC}" type="datetimeFigureOut">
              <a:rPr lang="it-IT" smtClean="0"/>
              <a:t>15/10/2024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D0D06D-47A6-3446-AC4F-D121D293084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44590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Tabella 15">
            <a:extLst>
              <a:ext uri="{FF2B5EF4-FFF2-40B4-BE49-F238E27FC236}">
                <a16:creationId xmlns:a16="http://schemas.microsoft.com/office/drawing/2014/main" id="{4E389CA4-FDD1-A047-8121-86CF3E1CA69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9620107"/>
              </p:ext>
            </p:extLst>
          </p:nvPr>
        </p:nvGraphicFramePr>
        <p:xfrm>
          <a:off x="661482" y="755242"/>
          <a:ext cx="9805483" cy="6095839"/>
        </p:xfrm>
        <a:graphic>
          <a:graphicData uri="http://schemas.openxmlformats.org/drawingml/2006/table">
            <a:tbl>
              <a:tblPr firstRow="1" bandRow="1">
                <a:effectLst/>
                <a:tableStyleId>{5940675A-B579-460E-94D1-54222C63F5DA}</a:tableStyleId>
              </a:tblPr>
              <a:tblGrid>
                <a:gridCol w="8408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929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92929">
                  <a:extLst>
                    <a:ext uri="{9D8B030D-6E8A-4147-A177-3AD203B41FA5}">
                      <a16:colId xmlns:a16="http://schemas.microsoft.com/office/drawing/2014/main" val="3949967279"/>
                    </a:ext>
                  </a:extLst>
                </a:gridCol>
                <a:gridCol w="1792929">
                  <a:extLst>
                    <a:ext uri="{9D8B030D-6E8A-4147-A177-3AD203B41FA5}">
                      <a16:colId xmlns:a16="http://schemas.microsoft.com/office/drawing/2014/main" val="1180363772"/>
                    </a:ext>
                  </a:extLst>
                </a:gridCol>
                <a:gridCol w="179292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792929">
                  <a:extLst>
                    <a:ext uri="{9D8B030D-6E8A-4147-A177-3AD203B41FA5}">
                      <a16:colId xmlns:a16="http://schemas.microsoft.com/office/drawing/2014/main" val="2633878879"/>
                    </a:ext>
                  </a:extLst>
                </a:gridCol>
              </a:tblGrid>
              <a:tr h="253914">
                <a:tc rowSpan="2">
                  <a:txBody>
                    <a:bodyPr/>
                    <a:lstStyle/>
                    <a:p>
                      <a:pPr algn="ctr"/>
                      <a:endParaRPr lang="it-IT" sz="1000" dirty="0">
                        <a:latin typeface="+mj-l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b="1" dirty="0">
                          <a:solidFill>
                            <a:schemeClr val="bg1"/>
                          </a:solidFill>
                          <a:latin typeface="+mj-lt"/>
                        </a:rPr>
                        <a:t>LUNEDÌ</a:t>
                      </a:r>
                      <a:endParaRPr lang="it-IT" sz="1000" dirty="0">
                        <a:latin typeface="+mj-lt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b="1" dirty="0">
                          <a:solidFill>
                            <a:schemeClr val="bg1"/>
                          </a:solidFill>
                          <a:latin typeface="+mj-lt"/>
                        </a:rPr>
                        <a:t>MARTEDÌ 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b="1" dirty="0">
                          <a:solidFill>
                            <a:schemeClr val="bg1"/>
                          </a:solidFill>
                          <a:latin typeface="+mj-lt"/>
                        </a:rPr>
                        <a:t>MERCOLEDÌ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b="1" dirty="0">
                          <a:solidFill>
                            <a:schemeClr val="bg1"/>
                          </a:solidFill>
                          <a:latin typeface="+mj-lt"/>
                        </a:rPr>
                        <a:t>GIOVEDÌ 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b="1" dirty="0">
                          <a:solidFill>
                            <a:schemeClr val="bg1"/>
                          </a:solidFill>
                          <a:latin typeface="+mj-lt"/>
                        </a:rPr>
                        <a:t>VENERDÌ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2667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/>
                      <a:endParaRPr lang="it-IT" sz="1000" dirty="0">
                        <a:latin typeface="+mj-lt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6928">
                <a:tc rowSpan="5">
                  <a:txBody>
                    <a:bodyPr/>
                    <a:lstStyle/>
                    <a:p>
                      <a:pPr algn="ctr"/>
                      <a:r>
                        <a:rPr lang="it-IT" sz="10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cs typeface="Arial"/>
                        </a:rPr>
                        <a:t>COLAZIONE</a:t>
                      </a:r>
                    </a:p>
                    <a:p>
                      <a:pPr algn="ctr"/>
                      <a:endParaRPr lang="it-IT" sz="1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  <a:cs typeface="Arial"/>
                      </a:endParaRPr>
                    </a:p>
                    <a:p>
                      <a:pPr algn="ctr"/>
                      <a:endParaRPr lang="it-IT" sz="1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  <a:cs typeface="Arial"/>
                      </a:endParaRPr>
                    </a:p>
                    <a:p>
                      <a:pPr algn="ctr"/>
                      <a:endParaRPr lang="it-IT" sz="1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  <a:cs typeface="Arial"/>
                      </a:endParaRPr>
                    </a:p>
                    <a:p>
                      <a:pPr algn="ctr"/>
                      <a:endParaRPr lang="it-IT" sz="1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  <a:cs typeface="Arial"/>
                      </a:endParaRPr>
                    </a:p>
                    <a:p>
                      <a:pPr algn="ctr"/>
                      <a:r>
                        <a:rPr lang="it-IT" sz="10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cs typeface="Arial"/>
                        </a:rPr>
                        <a:t>1 SETTIMANA</a:t>
                      </a:r>
                    </a:p>
                    <a:p>
                      <a:pPr algn="ctr"/>
                      <a:endParaRPr lang="it-IT" sz="1000" b="1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  <a:ea typeface="+mn-ea"/>
                        <a:cs typeface="Arial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1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Frutta fresca 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1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Yogurt alla frutta 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1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Pane e barretta al cioccolato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1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Pane e olio 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1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Schiacciata all’olio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9812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Polenta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Vellutata di zucca gialla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Ravioli ricotta e spinaci al pomodoro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Risotto con pesto di radicchio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Pasta con sugo al tonno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9812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Spezzatino di carne rossa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Crocchette di nasello e patate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Uova strapazzate al pomodoro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Fusi di pollo al forno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Stracchino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8843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Bastoncini di zucca al forno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Patate lesse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Insalata mista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Fagiolini stufati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Insalata di arance e finocchi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8843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11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11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104751"/>
                  </a:ext>
                </a:extLst>
              </a:tr>
              <a:tr h="244302">
                <a:tc rowSpan="5">
                  <a:txBody>
                    <a:bodyPr/>
                    <a:lstStyle/>
                    <a:p>
                      <a:pPr algn="ctr"/>
                      <a:r>
                        <a:rPr lang="it-IT" sz="10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cs typeface="Arial"/>
                        </a:rPr>
                        <a:t>COLAZIONE</a:t>
                      </a:r>
                    </a:p>
                    <a:p>
                      <a:pPr algn="ctr"/>
                      <a:endParaRPr lang="it-IT" sz="1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  <a:cs typeface="Arial"/>
                      </a:endParaRPr>
                    </a:p>
                    <a:p>
                      <a:pPr algn="ctr"/>
                      <a:endParaRPr lang="it-IT" sz="1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  <a:cs typeface="Arial"/>
                      </a:endParaRPr>
                    </a:p>
                    <a:p>
                      <a:pPr algn="ctr"/>
                      <a:endParaRPr lang="it-IT" sz="1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  <a:cs typeface="Arial"/>
                      </a:endParaRPr>
                    </a:p>
                    <a:p>
                      <a:pPr algn="ctr"/>
                      <a:endParaRPr lang="it-IT" sz="1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  <a:cs typeface="Arial"/>
                      </a:endParaRPr>
                    </a:p>
                    <a:p>
                      <a:pPr algn="ctr"/>
                      <a:r>
                        <a:rPr lang="it-IT" sz="10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cs typeface="Arial"/>
                        </a:rPr>
                        <a:t>2 SETTIMANA</a:t>
                      </a:r>
                    </a:p>
                    <a:p>
                      <a:pPr algn="ctr"/>
                      <a:endParaRPr lang="it-IT" sz="1000" b="1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  <a:ea typeface="+mn-ea"/>
                        <a:cs typeface="Arial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1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Frutta fresca 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1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Pane e olio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1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Frutta fresca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1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Yogurt alla frutta 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1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Torta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9812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Risotto con i porri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Pasta con crema di piselli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Pasta con pomodoro e basilico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Crema patate e porri con crostini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Passato di legumi con farro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8843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Manzo arrosto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Caciottina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Seppie al pomodoro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Frittata 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Prosciutto cotto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19812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Insalata di cavolo rosso carote e finocchi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Carote al vapore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Biete all’olio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Cavolfiore gratinato alle erbe aromatiche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Zucca gialla alla pizzaiola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8843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9319380"/>
                  </a:ext>
                </a:extLst>
              </a:tr>
              <a:tr h="298438">
                <a:tc rowSpan="5">
                  <a:txBody>
                    <a:bodyPr/>
                    <a:lstStyle/>
                    <a:p>
                      <a:pPr algn="ctr"/>
                      <a:r>
                        <a:rPr lang="it-IT" sz="10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cs typeface="Arial"/>
                        </a:rPr>
                        <a:t>COLAZIONE</a:t>
                      </a:r>
                    </a:p>
                    <a:p>
                      <a:pPr algn="ctr"/>
                      <a:endParaRPr lang="it-IT" sz="1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  <a:cs typeface="Arial"/>
                      </a:endParaRPr>
                    </a:p>
                    <a:p>
                      <a:pPr algn="ctr"/>
                      <a:endParaRPr lang="it-IT" sz="1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  <a:cs typeface="Arial"/>
                      </a:endParaRPr>
                    </a:p>
                    <a:p>
                      <a:pPr algn="ctr"/>
                      <a:endParaRPr lang="it-IT" sz="1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  <a:cs typeface="Arial"/>
                      </a:endParaRPr>
                    </a:p>
                    <a:p>
                      <a:pPr algn="ctr"/>
                      <a:endParaRPr lang="it-IT" sz="1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  <a:cs typeface="Arial"/>
                      </a:endParaRPr>
                    </a:p>
                    <a:p>
                      <a:pPr algn="ctr"/>
                      <a:r>
                        <a:rPr lang="it-IT" sz="10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cs typeface="Arial"/>
                        </a:rPr>
                        <a:t>3 SETTIMANA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1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Pane e barretta al cioccolato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1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Frutta fresca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1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Yogurt alla frutta 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1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Frutta fresca 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1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Schiacciata all'olio 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8843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Pasta con sugo di pesce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11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Riso al burro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Pasta alla crema di spinaci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Vellutata di verdure con crostini di pane integrale</a:t>
                      </a:r>
                    </a:p>
                    <a:p>
                      <a:pPr algn="ctr" fontAlgn="ctr"/>
                      <a:endParaRPr lang="it-IT" sz="11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19812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Mozzarella 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Spezzatino di manzo con patate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Tacchino arrosto al limone 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Cuori di nasello alla livornese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Frittata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98843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Fiammiferi di carote agli aromi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Finocchi in pinzimonio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Pisellini saltati 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Insalata mista 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Patate arrosto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98843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5946520"/>
                  </a:ext>
                </a:extLst>
              </a:tr>
              <a:tr h="314173">
                <a:tc rowSpan="5">
                  <a:txBody>
                    <a:bodyPr/>
                    <a:lstStyle/>
                    <a:p>
                      <a:pPr algn="ctr"/>
                      <a:r>
                        <a:rPr lang="it-IT" sz="10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cs typeface="Arial"/>
                        </a:rPr>
                        <a:t>COLAZIONE</a:t>
                      </a:r>
                    </a:p>
                    <a:p>
                      <a:pPr algn="ctr"/>
                      <a:endParaRPr lang="it-IT" sz="1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  <a:cs typeface="Arial"/>
                      </a:endParaRPr>
                    </a:p>
                    <a:p>
                      <a:pPr algn="ctr"/>
                      <a:endParaRPr lang="it-IT" sz="1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  <a:cs typeface="Arial"/>
                      </a:endParaRPr>
                    </a:p>
                    <a:p>
                      <a:pPr algn="ctr"/>
                      <a:endParaRPr lang="it-IT" sz="1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  <a:cs typeface="Arial"/>
                      </a:endParaRPr>
                    </a:p>
                    <a:p>
                      <a:pPr algn="ctr"/>
                      <a:endParaRPr lang="it-IT" sz="1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  <a:cs typeface="Arial"/>
                      </a:endParaRPr>
                    </a:p>
                    <a:p>
                      <a:pPr algn="ctr"/>
                      <a:r>
                        <a:rPr lang="it-IT" sz="10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cs typeface="Arial"/>
                        </a:rPr>
                        <a:t>4 SETTIMANA</a:t>
                      </a:r>
                    </a:p>
                    <a:p>
                      <a:pPr algn="ctr"/>
                      <a:endParaRPr lang="it-IT" sz="1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  <a:cs typeface="Arial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1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Pane e olio 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1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Frutta fresca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1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Yogurt alla frutta 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1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Frutta fresca 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1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Torta 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38997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Crema di piselli con crostini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Passato di fagioli con pasta 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Risotto alla zucca 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Pasta al ragù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Orzotto</a:t>
                      </a:r>
                      <a:r>
                        <a:rPr lang="it-IT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alle verdure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19812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Frittata di patate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Caciottina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Scaloppine di maiale alla salvia 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Ceci olio e rosmarino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Filetto di platessa panato 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352654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Insalata di cavolo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Insalata di arance e finocchi 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Spinaci saltati 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Fagiolini all’agro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Carote lesse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85561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4188272"/>
                  </a:ext>
                </a:extLst>
              </a:tr>
            </a:tbl>
          </a:graphicData>
        </a:graphic>
      </p:graphicFrame>
      <p:sp>
        <p:nvSpPr>
          <p:cNvPr id="17" name="Titolo 1">
            <a:extLst>
              <a:ext uri="{FF2B5EF4-FFF2-40B4-BE49-F238E27FC236}">
                <a16:creationId xmlns:a16="http://schemas.microsoft.com/office/drawing/2014/main" id="{990B1CB8-E8E9-314E-BABB-1975FBA87D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2130" y="208806"/>
            <a:ext cx="10691813" cy="668292"/>
          </a:xfrm>
        </p:spPr>
        <p:txBody>
          <a:bodyPr anchor="t">
            <a:normAutofit/>
          </a:bodyPr>
          <a:lstStyle/>
          <a:p>
            <a:r>
              <a:rPr lang="it-IT" sz="2222" dirty="0">
                <a:solidFill>
                  <a:schemeClr val="tx1">
                    <a:lumMod val="65000"/>
                    <a:lumOff val="35000"/>
                  </a:schemeClr>
                </a:solidFill>
                <a:latin typeface="Gotham-Medium"/>
                <a:cs typeface="Gotham-Medium"/>
              </a:rPr>
              <a:t>Menu Scuole Comune di Casole d’Elsa </a:t>
            </a:r>
            <a:r>
              <a:rPr lang="it-IT" sz="2222" b="1" dirty="0">
                <a:solidFill>
                  <a:schemeClr val="tx1">
                    <a:lumMod val="65000"/>
                    <a:lumOff val="35000"/>
                  </a:schemeClr>
                </a:solidFill>
                <a:latin typeface="Gotham-Medium"/>
                <a:cs typeface="Gotham-Medium"/>
              </a:rPr>
              <a:t>INFANZIA</a:t>
            </a:r>
            <a:br>
              <a:rPr lang="it-IT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Gotham-Medium"/>
                <a:cs typeface="Gotham-Medium"/>
              </a:rPr>
            </a:br>
            <a:r>
              <a:rPr lang="it-IT" sz="1400" dirty="0">
                <a:solidFill>
                  <a:srgbClr val="0D6930"/>
                </a:solidFill>
                <a:latin typeface="Gotham-Medium"/>
                <a:cs typeface="Gotham-Medium"/>
              </a:rPr>
              <a:t>Autunno-Inverno | Anno Scolastico </a:t>
            </a:r>
            <a:r>
              <a:rPr lang="it-IT" sz="1400" b="1" dirty="0">
                <a:solidFill>
                  <a:srgbClr val="0D6930"/>
                </a:solidFill>
                <a:latin typeface="Gotham-Medium"/>
                <a:cs typeface="Gotham-Medium"/>
              </a:rPr>
              <a:t>2024-2025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1611064" y="6540654"/>
            <a:ext cx="7761514" cy="11849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363755"/>
            <a:endParaRPr lang="it-IT" sz="1050" b="1" dirty="0"/>
          </a:p>
          <a:p>
            <a:pPr algn="ctr" defTabSz="363755"/>
            <a:r>
              <a:rPr lang="it-IT" sz="1050" b="1" dirty="0"/>
              <a:t>TUTTI I GIORNI SARA’ PRESENTE PANE DI TIPO TOSCANO.</a:t>
            </a:r>
          </a:p>
          <a:p>
            <a:pPr algn="just" defTabSz="363755"/>
            <a:r>
              <a:rPr lang="it-IT" sz="800" b="1" dirty="0"/>
              <a:t>SI INFORMANO GLI UTENTI CHE GLI ALIMENTI SOMMINISTRATI POSSONO CONTENERE, ANCHE SE NON ESPRESSAMENTE INDICATI NELLA DENOMINAZIONE DEL PIATTO, TRACCE DI UNO O PIU’ DEI SEGUENTI ALLERGENI (ai sensi del Reg. CE 1169/11 – allegato II  e s.m.i.9):Cereali contenenti glutine (cioè grano, segale, orzo, avena, farro, kamut, o i loro ceppi ibridati), Crostacei, Uova , Pesce, Arachidi, Soia, Latte, Lattosio, Frutta a guscio (mandorle, nocciole, noci, noci di acagiù, noci di pecan, noci del brasile, pistacchi, noci macadamia, pistacchi, </a:t>
            </a:r>
            <a:r>
              <a:rPr lang="it-IT" sz="800" b="1" dirty="0" err="1"/>
              <a:t>ecc</a:t>
            </a:r>
            <a:r>
              <a:rPr lang="it-IT" sz="800" b="1" dirty="0"/>
              <a:t>), Sedano, Senape , Semi di sesamo, Anidride solforosa e solfiti , Lupini, Molluschi e tutti i derivati dei prodotti in elenco.</a:t>
            </a:r>
            <a:endParaRPr lang="it-IT" sz="800" dirty="0">
              <a:solidFill>
                <a:prstClr val="black"/>
              </a:solidFill>
            </a:endParaRPr>
          </a:p>
          <a:p>
            <a:endParaRPr lang="it-IT" dirty="0"/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8D5688A4-50EF-48B9-9A4C-9776008CB212}"/>
              </a:ext>
            </a:extLst>
          </p:cNvPr>
          <p:cNvSpPr txBox="1"/>
          <p:nvPr/>
        </p:nvSpPr>
        <p:spPr>
          <a:xfrm>
            <a:off x="9405063" y="6708161"/>
            <a:ext cx="99738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100" b="1" dirty="0"/>
              <a:t>REV. 29.01.24</a:t>
            </a:r>
          </a:p>
        </p:txBody>
      </p:sp>
    </p:spTree>
    <p:extLst>
      <p:ext uri="{BB962C8B-B14F-4D97-AF65-F5344CB8AC3E}">
        <p14:creationId xmlns:p14="http://schemas.microsoft.com/office/powerpoint/2010/main" val="8253076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Tabella 15">
            <a:extLst>
              <a:ext uri="{FF2B5EF4-FFF2-40B4-BE49-F238E27FC236}">
                <a16:creationId xmlns:a16="http://schemas.microsoft.com/office/drawing/2014/main" id="{4E389CA4-FDD1-A047-8121-86CF3E1CA69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062761"/>
              </p:ext>
            </p:extLst>
          </p:nvPr>
        </p:nvGraphicFramePr>
        <p:xfrm>
          <a:off x="460045" y="781206"/>
          <a:ext cx="9767462" cy="5794121"/>
        </p:xfrm>
        <a:graphic>
          <a:graphicData uri="http://schemas.openxmlformats.org/drawingml/2006/table">
            <a:tbl>
              <a:tblPr firstRow="1" bandRow="1">
                <a:effectLst/>
                <a:tableStyleId>{5940675A-B579-460E-94D1-54222C63F5DA}</a:tableStyleId>
              </a:tblPr>
              <a:tblGrid>
                <a:gridCol w="8375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859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85977">
                  <a:extLst>
                    <a:ext uri="{9D8B030D-6E8A-4147-A177-3AD203B41FA5}">
                      <a16:colId xmlns:a16="http://schemas.microsoft.com/office/drawing/2014/main" val="3949967279"/>
                    </a:ext>
                  </a:extLst>
                </a:gridCol>
                <a:gridCol w="1785977">
                  <a:extLst>
                    <a:ext uri="{9D8B030D-6E8A-4147-A177-3AD203B41FA5}">
                      <a16:colId xmlns:a16="http://schemas.microsoft.com/office/drawing/2014/main" val="1180363772"/>
                    </a:ext>
                  </a:extLst>
                </a:gridCol>
                <a:gridCol w="178597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785977">
                  <a:extLst>
                    <a:ext uri="{9D8B030D-6E8A-4147-A177-3AD203B41FA5}">
                      <a16:colId xmlns:a16="http://schemas.microsoft.com/office/drawing/2014/main" val="2633878879"/>
                    </a:ext>
                  </a:extLst>
                </a:gridCol>
              </a:tblGrid>
              <a:tr h="276216">
                <a:tc rowSpan="2">
                  <a:txBody>
                    <a:bodyPr/>
                    <a:lstStyle/>
                    <a:p>
                      <a:pPr algn="ctr"/>
                      <a:endParaRPr lang="it-IT" sz="1000" dirty="0">
                        <a:latin typeface="+mj-l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b="1" dirty="0">
                          <a:solidFill>
                            <a:schemeClr val="bg1"/>
                          </a:solidFill>
                          <a:latin typeface="+mj-lt"/>
                        </a:rPr>
                        <a:t>LUNEDÌ</a:t>
                      </a:r>
                      <a:endParaRPr lang="it-IT" sz="1000" dirty="0">
                        <a:latin typeface="+mj-lt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b="1" dirty="0">
                          <a:solidFill>
                            <a:schemeClr val="bg1"/>
                          </a:solidFill>
                          <a:latin typeface="+mj-lt"/>
                        </a:rPr>
                        <a:t>MARTEDÌ 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b="1" dirty="0">
                          <a:solidFill>
                            <a:schemeClr val="bg1"/>
                          </a:solidFill>
                          <a:latin typeface="+mj-lt"/>
                        </a:rPr>
                        <a:t>MERCOLEDÌ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b="1" dirty="0">
                          <a:solidFill>
                            <a:schemeClr val="bg1"/>
                          </a:solidFill>
                          <a:latin typeface="+mj-lt"/>
                        </a:rPr>
                        <a:t>GIOVEDÌ 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b="1" dirty="0">
                          <a:solidFill>
                            <a:schemeClr val="bg1"/>
                          </a:solidFill>
                          <a:latin typeface="+mj-lt"/>
                        </a:rPr>
                        <a:t>VENERDÌ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7822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/>
                      <a:endParaRPr lang="it-IT" sz="1000" dirty="0">
                        <a:latin typeface="+mj-lt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4108">
                <a:tc rowSpan="5">
                  <a:txBody>
                    <a:bodyPr/>
                    <a:lstStyle/>
                    <a:p>
                      <a:pPr algn="ctr"/>
                      <a:r>
                        <a:rPr lang="it-IT" sz="10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cs typeface="Arial"/>
                        </a:rPr>
                        <a:t>COLAZIONE</a:t>
                      </a:r>
                    </a:p>
                    <a:p>
                      <a:pPr algn="ctr"/>
                      <a:endParaRPr lang="it-IT" sz="1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  <a:cs typeface="Arial"/>
                      </a:endParaRPr>
                    </a:p>
                    <a:p>
                      <a:pPr algn="ctr"/>
                      <a:endParaRPr lang="it-IT" sz="1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  <a:cs typeface="Arial"/>
                      </a:endParaRPr>
                    </a:p>
                    <a:p>
                      <a:pPr algn="ctr"/>
                      <a:endParaRPr lang="it-IT" sz="1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  <a:cs typeface="Arial"/>
                      </a:endParaRPr>
                    </a:p>
                    <a:p>
                      <a:pPr algn="ctr"/>
                      <a:endParaRPr lang="it-IT" sz="1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  <a:cs typeface="Arial"/>
                      </a:endParaRPr>
                    </a:p>
                    <a:p>
                      <a:pPr algn="ctr"/>
                      <a:r>
                        <a:rPr lang="it-IT" sz="10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cs typeface="Arial"/>
                        </a:rPr>
                        <a:t>5 SETTIMANA</a:t>
                      </a:r>
                    </a:p>
                    <a:p>
                      <a:pPr algn="ctr"/>
                      <a:endParaRPr lang="it-IT" sz="1000" b="1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  <a:ea typeface="+mn-ea"/>
                        <a:cs typeface="Arial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1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Yogurt alla frutta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1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Frutta fresca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1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Pane e olio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1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Pane e barretta di cioccolato 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1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Schiacciata 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1367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Pasta con sugo al tonno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Polenta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Vellutata di zucca gialla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Ravioli ricotta e spinaci al pomodoro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Risotto con i porri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6307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Stracchino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Spezzatino di carne rossa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Crocchette di nasello e patate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Uova strapazzate al pomodoro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Fusi di pollo al forno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6307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Insalata di arance e finocchi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Bastoncini di zucca al forno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Patate lesse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Insalata mista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Fagiolini stufati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6307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11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11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104751"/>
                  </a:ext>
                </a:extLst>
              </a:tr>
              <a:tr h="297734">
                <a:tc rowSpan="5">
                  <a:txBody>
                    <a:bodyPr/>
                    <a:lstStyle/>
                    <a:p>
                      <a:pPr algn="ctr"/>
                      <a:r>
                        <a:rPr lang="it-IT" sz="10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cs typeface="Arial"/>
                        </a:rPr>
                        <a:t>COLAZIONE</a:t>
                      </a:r>
                    </a:p>
                    <a:p>
                      <a:pPr algn="ctr"/>
                      <a:endParaRPr lang="it-IT" sz="1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  <a:cs typeface="Arial"/>
                      </a:endParaRPr>
                    </a:p>
                    <a:p>
                      <a:pPr algn="ctr"/>
                      <a:endParaRPr lang="it-IT" sz="1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  <a:cs typeface="Arial"/>
                      </a:endParaRPr>
                    </a:p>
                    <a:p>
                      <a:pPr algn="ctr"/>
                      <a:endParaRPr lang="it-IT" sz="1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  <a:cs typeface="Arial"/>
                      </a:endParaRPr>
                    </a:p>
                    <a:p>
                      <a:pPr algn="ctr"/>
                      <a:endParaRPr lang="it-IT" sz="1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  <a:cs typeface="Arial"/>
                      </a:endParaRPr>
                    </a:p>
                    <a:p>
                      <a:pPr algn="ctr"/>
                      <a:r>
                        <a:rPr lang="it-IT" sz="10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cs typeface="Arial"/>
                        </a:rPr>
                        <a:t>6 SETTIMANA</a:t>
                      </a:r>
                    </a:p>
                    <a:p>
                      <a:pPr algn="ctr"/>
                      <a:endParaRPr lang="it-IT" sz="1000" b="1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  <a:ea typeface="+mn-ea"/>
                        <a:cs typeface="Arial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1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Frutta fresca 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1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Frutta fresca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1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Yogurt alla frutta 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1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Frutta fresca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1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Torta 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1367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Crema di patate e porri con crostini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Pasta con crema di piselli 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Risotto con pesto di radicchio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Pasta con pomodoro e basilico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Passato di legumi con farro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6307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Frittata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Caciottina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Manzo arrosto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Seppie al pomodoro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Prosciutto cotto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31367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Cavolfiore gratinato alle erbe aromatiche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Carote al vapore 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Insalata di cavolo rosso carote e finocchi 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Biete all’olio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Zucca gialla alla pizzaiola 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6307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11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9319380"/>
                  </a:ext>
                </a:extLst>
              </a:tr>
              <a:tr h="282019">
                <a:tc rowSpan="5">
                  <a:txBody>
                    <a:bodyPr/>
                    <a:lstStyle/>
                    <a:p>
                      <a:pPr algn="ctr"/>
                      <a:r>
                        <a:rPr lang="it-IT" sz="10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cs typeface="Arial"/>
                        </a:rPr>
                        <a:t>COLAZIONE</a:t>
                      </a:r>
                    </a:p>
                    <a:p>
                      <a:pPr algn="ctr"/>
                      <a:endParaRPr lang="it-IT" sz="1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  <a:cs typeface="Arial"/>
                      </a:endParaRPr>
                    </a:p>
                    <a:p>
                      <a:pPr algn="ctr"/>
                      <a:endParaRPr lang="it-IT" sz="1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  <a:cs typeface="Arial"/>
                      </a:endParaRPr>
                    </a:p>
                    <a:p>
                      <a:pPr algn="ctr"/>
                      <a:endParaRPr lang="it-IT" sz="1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  <a:cs typeface="Arial"/>
                      </a:endParaRPr>
                    </a:p>
                    <a:p>
                      <a:pPr algn="ctr"/>
                      <a:endParaRPr lang="it-IT" sz="1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  <a:cs typeface="Arial"/>
                      </a:endParaRPr>
                    </a:p>
                    <a:p>
                      <a:pPr algn="ctr"/>
                      <a:r>
                        <a:rPr lang="it-IT" sz="10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cs typeface="Arial"/>
                        </a:rPr>
                        <a:t>7 SETTIMANA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1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Frutta fresca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1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Pane e barretta di cioccolato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1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Frutta fresca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1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Yogurt alla frutta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1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Schiacciata 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6307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Riso al burro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Pasta con sugo di pesce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11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Vellutata di verdure con crostini di pane integrale 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Pasta alla crema di spinaci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31367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Tacchino arrosto al limone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Mozzarella 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Spezzatino di manzo con patate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Frittata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Cuori di nasello alla livornese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16307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Pisellini saltati 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Fiammiferi di carote agli aromi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Finocchi in pinzimonio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Patate arrosto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Insalata mista 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16307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5946520"/>
                  </a:ext>
                </a:extLst>
              </a:tr>
              <a:tr h="259057">
                <a:tc rowSpan="5">
                  <a:txBody>
                    <a:bodyPr/>
                    <a:lstStyle/>
                    <a:p>
                      <a:pPr algn="ctr"/>
                      <a:r>
                        <a:rPr lang="it-IT" sz="10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cs typeface="Arial"/>
                        </a:rPr>
                        <a:t>COLAZIONE</a:t>
                      </a:r>
                    </a:p>
                    <a:p>
                      <a:pPr algn="ctr"/>
                      <a:endParaRPr lang="it-IT" sz="1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  <a:cs typeface="Arial"/>
                      </a:endParaRPr>
                    </a:p>
                    <a:p>
                      <a:pPr algn="ctr"/>
                      <a:endParaRPr lang="it-IT" sz="1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  <a:cs typeface="Arial"/>
                      </a:endParaRPr>
                    </a:p>
                    <a:p>
                      <a:pPr algn="ctr"/>
                      <a:endParaRPr lang="it-IT" sz="1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  <a:cs typeface="Arial"/>
                      </a:endParaRPr>
                    </a:p>
                    <a:p>
                      <a:pPr algn="ctr"/>
                      <a:endParaRPr lang="it-IT" sz="1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  <a:cs typeface="Arial"/>
                      </a:endParaRPr>
                    </a:p>
                    <a:p>
                      <a:pPr algn="ctr"/>
                      <a:r>
                        <a:rPr lang="it-IT" sz="10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cs typeface="Arial"/>
                        </a:rPr>
                        <a:t>8 SETTIMANA</a:t>
                      </a:r>
                    </a:p>
                    <a:p>
                      <a:pPr algn="ctr"/>
                      <a:endParaRPr lang="it-IT" sz="1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  <a:cs typeface="Arial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1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Frutta fresca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1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Pane e olio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1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Yogurt alla frutta 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1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Frutta fresca 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1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Torta 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16307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Crema di piselli con crostini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Orzotto</a:t>
                      </a:r>
                      <a:r>
                        <a:rPr lang="it-IT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alle verdure 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Risotto con la zucca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Passato di fagioli con pasta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Pasta al ragù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31367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Frittata di patate  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Filetto di platessa panato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Scaloppine di maiale alla salvia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Caciottina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Ceci olio e rosmarino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16307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Insalata di cavolo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Carote lesse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Spinaci saltati 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Insalata di arance e finocchi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Fagiolini all’agro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16307">
                <a:tc v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4188272"/>
                  </a:ext>
                </a:extLst>
              </a:tr>
            </a:tbl>
          </a:graphicData>
        </a:graphic>
      </p:graphicFrame>
      <p:sp>
        <p:nvSpPr>
          <p:cNvPr id="17" name="Titolo 1">
            <a:extLst>
              <a:ext uri="{FF2B5EF4-FFF2-40B4-BE49-F238E27FC236}">
                <a16:creationId xmlns:a16="http://schemas.microsoft.com/office/drawing/2014/main" id="{990B1CB8-E8E9-314E-BABB-1975FBA87D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2130" y="208806"/>
            <a:ext cx="10691813" cy="668292"/>
          </a:xfrm>
        </p:spPr>
        <p:txBody>
          <a:bodyPr anchor="t">
            <a:normAutofit/>
          </a:bodyPr>
          <a:lstStyle/>
          <a:p>
            <a:r>
              <a:rPr lang="it-IT" sz="2222" dirty="0">
                <a:solidFill>
                  <a:schemeClr val="tx1">
                    <a:lumMod val="65000"/>
                    <a:lumOff val="35000"/>
                  </a:schemeClr>
                </a:solidFill>
                <a:latin typeface="Gotham-Medium"/>
                <a:cs typeface="Gotham-Medium"/>
              </a:rPr>
              <a:t>Menu Scuole Comune di Casole d’Elsa </a:t>
            </a:r>
            <a:r>
              <a:rPr lang="it-IT" sz="2222" b="1" dirty="0">
                <a:solidFill>
                  <a:schemeClr val="tx1">
                    <a:lumMod val="65000"/>
                    <a:lumOff val="35000"/>
                  </a:schemeClr>
                </a:solidFill>
                <a:latin typeface="Gotham-Medium"/>
                <a:cs typeface="Gotham-Medium"/>
              </a:rPr>
              <a:t>INFANZIA</a:t>
            </a:r>
            <a:br>
              <a:rPr lang="it-IT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Gotham-Medium"/>
                <a:cs typeface="Gotham-Medium"/>
              </a:rPr>
            </a:br>
            <a:r>
              <a:rPr lang="it-IT" sz="1400" dirty="0">
                <a:solidFill>
                  <a:srgbClr val="0D6930"/>
                </a:solidFill>
                <a:latin typeface="Gotham-Medium"/>
                <a:cs typeface="Gotham-Medium"/>
              </a:rPr>
              <a:t>Autunno-Inverno | Anno Scolastico </a:t>
            </a:r>
            <a:r>
              <a:rPr lang="it-IT" sz="1400" b="1" dirty="0">
                <a:solidFill>
                  <a:srgbClr val="0D6930"/>
                </a:solidFill>
                <a:latin typeface="Gotham-Medium"/>
                <a:cs typeface="Gotham-Medium"/>
              </a:rPr>
              <a:t>2024-2025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1991253" y="6604511"/>
            <a:ext cx="7761514" cy="7463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363755"/>
            <a:r>
              <a:rPr lang="it-IT" sz="1050" b="1" dirty="0"/>
              <a:t>TUTTI I GIORNI SARA’ PRESENTE PANE DI TIPO TOSCANO.</a:t>
            </a:r>
          </a:p>
          <a:p>
            <a:pPr algn="just" defTabSz="363755"/>
            <a:r>
              <a:rPr lang="it-IT" sz="800" b="1" dirty="0"/>
              <a:t>SI INFORMANO GLI UTENTI CHE GLI ALIMENTI SOMMINISTRATI POSSONO CONTENERE, ANCHE SE NON ESPRESSAMENTE INDICATI NELLA DENOMINAZIONE DEL PIATTO, TRACCE DI UNO O PIU’ DEI SEGUENTI ALLERGENI (ai sensi del Reg. CE 1169/11 – allegato II  e s.m.i.9):Cereali contenenti glutine (cioè grano, segale, orzo, avena, farro, kamut, o i loro ceppi ibridati), Crostacei, Uova , Pesce, Arachidi, Soia, Latte, Lattosio, Frutta a guscio (mandorle, nocciole, noci, noci di acagiù, noci di pecan, noci del brasile, pistacchi, noci macadamia, pistacchi, </a:t>
            </a:r>
            <a:r>
              <a:rPr lang="it-IT" sz="800" b="1" dirty="0" err="1"/>
              <a:t>ecc</a:t>
            </a:r>
            <a:r>
              <a:rPr lang="it-IT" sz="800" b="1" dirty="0"/>
              <a:t>), Sedano, Senape , Semi di sesamo, Anidride solforosa e solfiti , Lupini, Molluschi e tutti i derivati dei prodotti in elenco.</a:t>
            </a:r>
            <a:endParaRPr lang="it-IT" sz="800" dirty="0">
              <a:solidFill>
                <a:prstClr val="black"/>
              </a:solidFill>
            </a:endParaRP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AAAB3942-414C-455A-83D5-3CADAE3F59F2}"/>
              </a:ext>
            </a:extLst>
          </p:cNvPr>
          <p:cNvSpPr txBox="1"/>
          <p:nvPr/>
        </p:nvSpPr>
        <p:spPr>
          <a:xfrm>
            <a:off x="9216402" y="6575327"/>
            <a:ext cx="99738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100" b="1" dirty="0"/>
              <a:t>REV. 29.01.24</a:t>
            </a:r>
          </a:p>
        </p:txBody>
      </p:sp>
    </p:spTree>
    <p:extLst>
      <p:ext uri="{BB962C8B-B14F-4D97-AF65-F5344CB8AC3E}">
        <p14:creationId xmlns:p14="http://schemas.microsoft.com/office/powerpoint/2010/main" val="408091920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BD894E03C4DD0A4AB3CE6EF9B97A4A06" ma:contentTypeVersion="10" ma:contentTypeDescription="Creare un nuovo documento." ma:contentTypeScope="" ma:versionID="4b6699683e4013c536b2bdc022727bce">
  <xsd:schema xmlns:xsd="http://www.w3.org/2001/XMLSchema" xmlns:xs="http://www.w3.org/2001/XMLSchema" xmlns:p="http://schemas.microsoft.com/office/2006/metadata/properties" xmlns:ns3="c5427c1b-5f2b-4454-840a-444f144f2e41" targetNamespace="http://schemas.microsoft.com/office/2006/metadata/properties" ma:root="true" ma:fieldsID="79c670439454189a7b7b99ebd2e2996e" ns3:_="">
    <xsd:import namespace="c5427c1b-5f2b-4454-840a-444f144f2e41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Location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5427c1b-5f2b-4454-840a-444f144f2e4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i contenuto"/>
        <xsd:element ref="dc:title" minOccurs="0" maxOccurs="1" ma:index="4" ma:displayName="Tito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3D10505-D8B6-472D-A99C-32B99144781A}">
  <ds:schemaRefs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http://schemas.microsoft.com/office/infopath/2007/PartnerControls"/>
    <ds:schemaRef ds:uri="c5427c1b-5f2b-4454-840a-444f144f2e41"/>
    <ds:schemaRef ds:uri="http://purl.org/dc/terms/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D31D0C94-9496-4669-8BC9-802CF41A02B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5427c1b-5f2b-4454-840a-444f144f2e4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1292C87-9728-4E45-AC9C-49E167EF08D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436</TotalTime>
  <Words>901</Words>
  <Application>Microsoft Office PowerPoint</Application>
  <PresentationFormat>Personalizzato</PresentationFormat>
  <Paragraphs>227</Paragraphs>
  <Slides>2</Slides>
  <Notes>2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Gotham-Medium</vt:lpstr>
      <vt:lpstr>Tema di Office</vt:lpstr>
      <vt:lpstr>Menu Scuole Comune di Casole d’Elsa INFANZIA Autunno-Inverno | Anno Scolastico 2024-2025</vt:lpstr>
      <vt:lpstr>Menu Scuole Comune di Casole d’Elsa INFANZIA Autunno-Inverno | Anno Scolastico 2024-2025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Menu Scuole Comune di XXX Primavera- Estate | Anno Scolastico 2018-2019</dc:title>
  <dc:creator>Utente4</dc:creator>
  <cp:lastModifiedBy>Fontana Federica Rosy</cp:lastModifiedBy>
  <cp:revision>45</cp:revision>
  <cp:lastPrinted>2024-09-09T09:41:27Z</cp:lastPrinted>
  <dcterms:created xsi:type="dcterms:W3CDTF">2019-06-10T07:41:29Z</dcterms:created>
  <dcterms:modified xsi:type="dcterms:W3CDTF">2024-10-15T12:32:04Z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0x010100BD894E03C4DD0A4AB3CE6EF9B97A4A06</vt:lpwstr>
  </property>
  <property fmtid="{D5CDD505-2E9C-101B-9397-08002B2CF9AE}" pid="3" name="CIRGruppo">
    <vt:lpwstr>107</vt:lpwstr>
  </property>
  <property fmtid="{D5CDD505-2E9C-101B-9397-08002B2CF9AE}" pid="4" name="CIRArea">
    <vt:lpwstr>3</vt:lpwstr>
  </property>
</Properties>
</file>