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7"/>
  </p:notesMasterIdLst>
  <p:sldIdLst>
    <p:sldId id="256" r:id="rId5"/>
    <p:sldId id="257" r:id="rId6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64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D4"/>
    <a:srgbClr val="F99F9D"/>
    <a:srgbClr val="FAB4B2"/>
    <a:srgbClr val="F1FA9E"/>
    <a:srgbClr val="0D6930"/>
    <a:srgbClr val="EDF977"/>
    <a:srgbClr val="F9E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76"/>
    <p:restoredTop sz="94705"/>
  </p:normalViewPr>
  <p:slideViewPr>
    <p:cSldViewPr snapToGrid="0" snapToObjects="1">
      <p:cViewPr varScale="1">
        <p:scale>
          <a:sx n="95" d="100"/>
          <a:sy n="95" d="100"/>
        </p:scale>
        <p:origin x="1704" y="90"/>
      </p:cViewPr>
      <p:guideLst>
        <p:guide orient="horz" pos="2381"/>
        <p:guide pos="64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C767-4D08-B649-8B6A-63111BEF20DE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EEE85-BA52-EF4B-8E17-21D7E00C81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866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7507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414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73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34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187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991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378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9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85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26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37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66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314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DD6FA-E2AF-DC43-858D-1B8D02180AEC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59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ella 15">
            <a:extLst>
              <a:ext uri="{FF2B5EF4-FFF2-40B4-BE49-F238E27FC236}">
                <a16:creationId xmlns:a16="http://schemas.microsoft.com/office/drawing/2014/main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685158"/>
              </p:ext>
            </p:extLst>
          </p:nvPr>
        </p:nvGraphicFramePr>
        <p:xfrm>
          <a:off x="1225685" y="868979"/>
          <a:ext cx="8647890" cy="5816735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1642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2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2624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</a:tblGrid>
              <a:tr h="249322">
                <a:tc rowSpan="2">
                  <a:txBody>
                    <a:bodyPr/>
                    <a:lstStyle/>
                    <a:p>
                      <a:pPr algn="ctr"/>
                      <a:endParaRPr lang="it-IT" sz="10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  <a:endParaRPr lang="it-IT" sz="1200" dirty="0">
                        <a:latin typeface="+mj-l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it-IT" sz="1000" dirty="0">
                        <a:latin typeface="+mj-lt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55">
                <a:tc rowSpan="5"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1 SETTIMANA</a:t>
                      </a:r>
                    </a:p>
                    <a:p>
                      <a:pPr algn="ctr"/>
                      <a:endParaRPr lang="it-IT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Polenta all’olio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Ravioli ricotta e spinaci al pomodoro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02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Spezzatino di carne rossa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Uova strapazzate al pomodoro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02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Bastoncini di zucca al forno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Insalata mista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07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Pane toscano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Pane toscano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44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Yogurt alla frutta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04751"/>
                  </a:ext>
                </a:extLst>
              </a:tr>
              <a:tr h="239884">
                <a:tc rowSpan="5"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2 SETTIMANA</a:t>
                      </a:r>
                    </a:p>
                    <a:p>
                      <a:pPr algn="ctr"/>
                      <a:endParaRPr lang="it-IT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Risotto con i porri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Pasta con pomodoro e basilico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02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Manzo arrosto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Seppie al pomodoro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24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Insalata di cavolo rosso carote e finocchi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Biete all’olio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02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Pane toscano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Pane toscano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2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19380"/>
                  </a:ext>
                </a:extLst>
              </a:tr>
              <a:tr h="293042">
                <a:tc rowSpan="5"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3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Pasta con sugo di pesce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Riso al burro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524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Mozzarella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Tacchino arrosto al limone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02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Fiammiferi di carote agli aromi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Piselli saltati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524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Pane toscano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Pane toscano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11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946520"/>
                  </a:ext>
                </a:extLst>
              </a:tr>
              <a:tr h="308491">
                <a:tc rowSpan="5"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4 SETTIMANA</a:t>
                      </a: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Crema di piselli con crostini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Risotto alla zucca gialla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467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Frittata di patate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Scaloppine di maiale alla salvia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402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Insalata di cavolo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Spinaci saltati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627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Pane toscano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Pane toscano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20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188272"/>
                  </a:ext>
                </a:extLst>
              </a:tr>
            </a:tbl>
          </a:graphicData>
        </a:graphic>
      </p:graphicFrame>
      <p:sp>
        <p:nvSpPr>
          <p:cNvPr id="17" name="Titolo 1">
            <a:extLst>
              <a:ext uri="{FF2B5EF4-FFF2-40B4-BE49-F238E27FC236}">
                <a16:creationId xmlns:a16="http://schemas.microsoft.com/office/drawing/2014/main" id="{990B1CB8-E8E9-314E-BABB-1975FBA87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30" y="208806"/>
            <a:ext cx="10691813" cy="668292"/>
          </a:xfrm>
        </p:spPr>
        <p:txBody>
          <a:bodyPr anchor="t">
            <a:normAutofit/>
          </a:bodyPr>
          <a:lstStyle/>
          <a:p>
            <a: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Menu Scuole Comune di Casole d’Elsa </a:t>
            </a:r>
            <a:r>
              <a:rPr lang="it-IT" sz="2222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PRIMARIA</a:t>
            </a:r>
            <a:b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r>
              <a:rPr lang="it-IT" sz="1400" dirty="0">
                <a:solidFill>
                  <a:srgbClr val="0D6930"/>
                </a:solidFill>
                <a:latin typeface="Gotham-Medium"/>
                <a:cs typeface="Gotham-Medium"/>
              </a:rPr>
              <a:t>Autunno-Inverno | Anno Scolastico </a:t>
            </a:r>
            <a:r>
              <a:rPr lang="it-IT" sz="1400" b="1" dirty="0">
                <a:solidFill>
                  <a:srgbClr val="0D6930"/>
                </a:solidFill>
                <a:latin typeface="Gotham-Medium"/>
                <a:cs typeface="Gotham-Medium"/>
              </a:rPr>
              <a:t>2024-2025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597610" y="6693833"/>
            <a:ext cx="7761514" cy="102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63755"/>
            <a:endParaRPr lang="it-IT" sz="1050" b="1" dirty="0"/>
          </a:p>
          <a:p>
            <a:pPr algn="just" defTabSz="363755"/>
            <a:r>
              <a:rPr lang="it-IT" sz="800" b="1" dirty="0"/>
              <a:t>SI INFORMANO GLI UTENTI CHE GLI ALIMENTI SOMMINISTRATI POSSONO CONTENERE, ANCHE SE NON ESPRESSAMENTE INDICATI NELLA DENOMINAZIONE DEL PIATTO, TRACCE DI UNO O PIU’ DEI SEGUENTI ALLERGENI (ai sensi del Reg. CE 1169/11 – allegato II  e s.m.i.9):Cereali contenenti glutine (cioè grano, segale, orzo, avena, farro, kamut, o i loro ceppi ibridati), Crostacei, Uova , Pesce, Arachidi, Soia, Latte, Lattosio, Frutta a guscio (mandorle, nocciole, noci, noci di acagiù, noci di pecan, noci del brasile, pistacchi, noci macadamia, pistacchi, </a:t>
            </a:r>
            <a:r>
              <a:rPr lang="it-IT" sz="800" b="1" dirty="0" err="1"/>
              <a:t>ecc</a:t>
            </a:r>
            <a:r>
              <a:rPr lang="it-IT" sz="800" b="1" dirty="0"/>
              <a:t>), Sedano, Senape , Semi di sesamo, Anidride solforosa e solfiti , Lupini, Molluschi e tutti i derivati dei prodotti in elenco.</a:t>
            </a:r>
            <a:endParaRPr lang="it-IT" sz="800" dirty="0">
              <a:solidFill>
                <a:prstClr val="black"/>
              </a:solidFill>
            </a:endParaRPr>
          </a:p>
          <a:p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4F688F0-93DA-47A0-9775-28AF06C7D6BC}"/>
              </a:ext>
            </a:extLst>
          </p:cNvPr>
          <p:cNvSpPr txBox="1"/>
          <p:nvPr/>
        </p:nvSpPr>
        <p:spPr>
          <a:xfrm>
            <a:off x="9434993" y="6693833"/>
            <a:ext cx="8771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b="1" dirty="0"/>
              <a:t>Rev.29.01.24</a:t>
            </a:r>
          </a:p>
        </p:txBody>
      </p:sp>
    </p:spTree>
    <p:extLst>
      <p:ext uri="{BB962C8B-B14F-4D97-AF65-F5344CB8AC3E}">
        <p14:creationId xmlns:p14="http://schemas.microsoft.com/office/powerpoint/2010/main" val="825307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ella 15">
            <a:extLst>
              <a:ext uri="{FF2B5EF4-FFF2-40B4-BE49-F238E27FC236}">
                <a16:creationId xmlns:a16="http://schemas.microsoft.com/office/drawing/2014/main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904160"/>
              </p:ext>
            </p:extLst>
          </p:nvPr>
        </p:nvGraphicFramePr>
        <p:xfrm>
          <a:off x="1070043" y="1018536"/>
          <a:ext cx="9056451" cy="5290029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1720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8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68103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</a:tblGrid>
              <a:tr h="259179">
                <a:tc rowSpan="2">
                  <a:txBody>
                    <a:bodyPr/>
                    <a:lstStyle/>
                    <a:p>
                      <a:pPr algn="ctr"/>
                      <a:endParaRPr lang="it-IT" sz="10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  <a:endParaRPr lang="it-IT" sz="1200" dirty="0">
                        <a:latin typeface="+mj-l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68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it-IT" sz="1000" dirty="0">
                        <a:latin typeface="+mj-lt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117">
                <a:tc rowSpan="5"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5 SETTIMANA</a:t>
                      </a:r>
                    </a:p>
                    <a:p>
                      <a:pPr algn="ctr"/>
                      <a:endParaRPr lang="it-IT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Pasta con sugo al tonno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Vellutata di zucca gialla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929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Stracchino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Crocchette di nasello e patate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96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Insalata di arance e finocchi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Patate lesse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96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Pane toscano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Pane toscano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96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04751"/>
                  </a:ext>
                </a:extLst>
              </a:tr>
              <a:tr h="279370">
                <a:tc rowSpan="5"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6 SETTIMANA</a:t>
                      </a:r>
                    </a:p>
                    <a:p>
                      <a:pPr algn="ctr"/>
                      <a:endParaRPr lang="it-IT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Crema di patate e porri con crostini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Risotto con pesto di radicchio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929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Frittata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Manzo arrosto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96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Cavolfiore gratinato alle erbe aromatiche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Insalata di cavolo rosso carote e finocchi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929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Pane toscano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Pane toscano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96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19380"/>
                  </a:ext>
                </a:extLst>
              </a:tr>
              <a:tr h="264625">
                <a:tc rowSpan="5"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7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Riso al burro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296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Tacchino arrosto al limone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Spezzatino di manzo con patate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929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Piselli saltati </a:t>
                      </a:r>
                      <a:endParaRPr lang="it-IT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Finocchi in pinzimonio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296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Pane toscano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Pane toscano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296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Yogurt alla frutta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946520"/>
                  </a:ext>
                </a:extLst>
              </a:tr>
              <a:tr h="243078">
                <a:tc rowSpan="5"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8 SETTIMANA</a:t>
                      </a: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Crema di piselli con crostini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Risotto con la zucca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296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Frittata di patate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Scaloppine di maiale alla salvia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0929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Insalata di cavolo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Spinaci saltati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296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Pane toscano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Pane toscano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2965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188272"/>
                  </a:ext>
                </a:extLst>
              </a:tr>
            </a:tbl>
          </a:graphicData>
        </a:graphic>
      </p:graphicFrame>
      <p:sp>
        <p:nvSpPr>
          <p:cNvPr id="17" name="Titolo 1">
            <a:extLst>
              <a:ext uri="{FF2B5EF4-FFF2-40B4-BE49-F238E27FC236}">
                <a16:creationId xmlns:a16="http://schemas.microsoft.com/office/drawing/2014/main" id="{990B1CB8-E8E9-314E-BABB-1975FBA87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30" y="208806"/>
            <a:ext cx="10691813" cy="668292"/>
          </a:xfrm>
        </p:spPr>
        <p:txBody>
          <a:bodyPr anchor="t">
            <a:normAutofit/>
          </a:bodyPr>
          <a:lstStyle/>
          <a:p>
            <a: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Menu Scuole Comune di Casole d’Elsa </a:t>
            </a:r>
            <a:r>
              <a:rPr lang="it-IT" sz="2222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PRIMARIA</a:t>
            </a:r>
            <a:b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r>
              <a:rPr lang="it-IT" sz="1400" dirty="0">
                <a:solidFill>
                  <a:srgbClr val="0D6930"/>
                </a:solidFill>
                <a:latin typeface="Gotham-Medium"/>
                <a:cs typeface="Gotham-Medium"/>
              </a:rPr>
              <a:t>Autunno-Inverno | Anno Scolastico </a:t>
            </a:r>
            <a:r>
              <a:rPr lang="it-IT" sz="1400" b="1" dirty="0">
                <a:solidFill>
                  <a:srgbClr val="0D6930"/>
                </a:solidFill>
                <a:latin typeface="Gotham-Medium"/>
                <a:cs typeface="Gotham-Medium"/>
              </a:rPr>
              <a:t>2024-2025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855066" y="6450004"/>
            <a:ext cx="7761514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63755"/>
            <a:endParaRPr lang="it-IT" sz="1050" b="1" dirty="0"/>
          </a:p>
          <a:p>
            <a:pPr algn="just" defTabSz="363755"/>
            <a:r>
              <a:rPr lang="it-IT" sz="800" b="1" dirty="0"/>
              <a:t>SI INFORMANO GLI UTENTI CHE GLI ALIMENTI SOMMINISTRATI POSSONO CONTENERE, ANCHE SE NON ESPRESSAMENTE INDICATI NELLA DENOMINAZIONE DEL PIATTO, TRACCE DI UNO O PIU’ DEI SEGUENTI ALLERGENI (ai sensi del Reg. CE 1169/11 – allegato II  e s.m.i.9):Cereali contenenti glutine (cioè grano, segale, orzo, avena, farro, kamut, o i loro ceppi ibridati), Crostacei, Uova , Pesce, Arachidi, Soia, Latte, Lattosio, Frutta a guscio (mandorle, nocciole, noci, noci di acagiù, noci di pecan, noci del brasile, pistacchi, noci macadamia, pistacchi, </a:t>
            </a:r>
            <a:r>
              <a:rPr lang="it-IT" sz="800" b="1" dirty="0" err="1"/>
              <a:t>ecc</a:t>
            </a:r>
            <a:r>
              <a:rPr lang="it-IT" sz="800" b="1" dirty="0"/>
              <a:t>), Sedano, Senape , Semi di sesamo, Anidride solforosa e solfiti , Lupini, Molluschi e tutti i derivati dei prodotti in elenco.</a:t>
            </a:r>
            <a:endParaRPr lang="it-IT" sz="800" dirty="0">
              <a:solidFill>
                <a:prstClr val="black"/>
              </a:solidFill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F0BFD7CB-4DFE-4E8C-A497-7AA860AD6AAA}"/>
              </a:ext>
            </a:extLst>
          </p:cNvPr>
          <p:cNvSpPr/>
          <p:nvPr/>
        </p:nvSpPr>
        <p:spPr>
          <a:xfrm>
            <a:off x="9429679" y="6402639"/>
            <a:ext cx="10027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b="1" dirty="0"/>
              <a:t>Rev.29.01.24</a:t>
            </a:r>
          </a:p>
        </p:txBody>
      </p:sp>
    </p:spTree>
    <p:extLst>
      <p:ext uri="{BB962C8B-B14F-4D97-AF65-F5344CB8AC3E}">
        <p14:creationId xmlns:p14="http://schemas.microsoft.com/office/powerpoint/2010/main" val="40809192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D894E03C4DD0A4AB3CE6EF9B97A4A06" ma:contentTypeVersion="10" ma:contentTypeDescription="Creare un nuovo documento." ma:contentTypeScope="" ma:versionID="4b6699683e4013c536b2bdc022727bce">
  <xsd:schema xmlns:xsd="http://www.w3.org/2001/XMLSchema" xmlns:xs="http://www.w3.org/2001/XMLSchema" xmlns:p="http://schemas.microsoft.com/office/2006/metadata/properties" xmlns:ns3="c5427c1b-5f2b-4454-840a-444f144f2e41" targetNamespace="http://schemas.microsoft.com/office/2006/metadata/properties" ma:root="true" ma:fieldsID="79c670439454189a7b7b99ebd2e2996e" ns3:_="">
    <xsd:import namespace="c5427c1b-5f2b-4454-840a-444f144f2e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427c1b-5f2b-4454-840a-444f144f2e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D10505-D8B6-472D-A99C-32B99144781A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c5427c1b-5f2b-4454-840a-444f144f2e41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31D0C94-9496-4669-8BC9-802CF41A02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427c1b-5f2b-4454-840a-444f144f2e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292C87-9728-4E45-AC9C-49E167EF08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610</Words>
  <Application>Microsoft Office PowerPoint</Application>
  <PresentationFormat>Personalizzato</PresentationFormat>
  <Paragraphs>133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Gotham-Medium</vt:lpstr>
      <vt:lpstr>Tema di Office</vt:lpstr>
      <vt:lpstr>Menu Scuole Comune di Casole d’Elsa PRIMARIA Autunno-Inverno | Anno Scolastico 2024-2025</vt:lpstr>
      <vt:lpstr>Menu Scuole Comune di Casole d’Elsa PRIMARIA Autunno-Inverno | Anno Scolastico 2024-2025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Scuole Comune di XXX Primavera- Estate | Anno Scolastico 2018-2019</dc:title>
  <dc:creator>Utente4</dc:creator>
  <cp:lastModifiedBy>Fontana Federica Rosy</cp:lastModifiedBy>
  <cp:revision>35</cp:revision>
  <dcterms:created xsi:type="dcterms:W3CDTF">2019-06-10T07:41:29Z</dcterms:created>
  <dcterms:modified xsi:type="dcterms:W3CDTF">2024-10-15T12:34:38Z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0x010100BD894E03C4DD0A4AB3CE6EF9B97A4A06</vt:lpwstr>
  </property>
  <property fmtid="{D5CDD505-2E9C-101B-9397-08002B2CF9AE}" pid="3" name="CIRGruppo">
    <vt:lpwstr>107</vt:lpwstr>
  </property>
  <property fmtid="{D5CDD505-2E9C-101B-9397-08002B2CF9AE}" pid="4" name="CIRArea">
    <vt:lpwstr>3</vt:lpwstr>
  </property>
</Properties>
</file>